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4" r:id="rId4"/>
    <p:sldId id="258" r:id="rId5"/>
    <p:sldId id="259" r:id="rId6"/>
    <p:sldId id="260" r:id="rId7"/>
    <p:sldId id="261" r:id="rId8"/>
    <p:sldId id="262" r:id="rId9"/>
    <p:sldId id="263" r:id="rId10"/>
    <p:sldId id="265" r:id="rId11"/>
    <p:sldId id="266" r:id="rId12"/>
    <p:sldId id="267" r:id="rId13"/>
    <p:sldId id="319" r:id="rId14"/>
    <p:sldId id="320" r:id="rId15"/>
    <p:sldId id="32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11/5/2018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11/5/2018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11/5/2018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9848" y="2018371"/>
            <a:ext cx="10159430" cy="3791414"/>
          </a:xfrm>
        </p:spPr>
        <p:txBody>
          <a:bodyPr/>
          <a:lstStyle/>
          <a:p>
            <a:r>
              <a:rPr lang="es-ES" sz="4000" dirty="0" smtClean="0"/>
              <a:t>SERVICIOS </a:t>
            </a:r>
            <a:r>
              <a:rPr lang="es-ES" sz="4000" dirty="0"/>
              <a:t>FORMALES PARA LA DEPENDENCIA Y ARREGLOS RESIDENCIALES DE LA POBLACIÓN MAYOR </a:t>
            </a:r>
          </a:p>
        </p:txBody>
      </p:sp>
      <p:sp>
        <p:nvSpPr>
          <p:cNvPr id="3" name="Subtítulo 2"/>
          <p:cNvSpPr>
            <a:spLocks noGrp="1"/>
          </p:cNvSpPr>
          <p:nvPr>
            <p:ph type="subTitle" idx="1"/>
          </p:nvPr>
        </p:nvSpPr>
        <p:spPr>
          <a:xfrm>
            <a:off x="1069848" y="4389120"/>
            <a:ext cx="9313672" cy="1249680"/>
          </a:xfrm>
        </p:spPr>
        <p:txBody>
          <a:bodyPr>
            <a:normAutofit fontScale="32500" lnSpcReduction="20000"/>
          </a:bodyPr>
          <a:lstStyle/>
          <a:p>
            <a:endParaRPr lang="es-ES" dirty="0"/>
          </a:p>
          <a:p>
            <a:r>
              <a:rPr lang="es-ES" sz="4300" dirty="0"/>
              <a:t> Un estudio comparado en países iberoamericanos</a:t>
            </a:r>
          </a:p>
          <a:p>
            <a:r>
              <a:rPr lang="es-ES" sz="4300" dirty="0"/>
              <a:t> </a:t>
            </a:r>
          </a:p>
          <a:p>
            <a:r>
              <a:rPr lang="es-ES" sz="4300" dirty="0"/>
              <a:t> </a:t>
            </a:r>
            <a:r>
              <a:rPr lang="es-ES" sz="4300" i="1" dirty="0"/>
              <a:t>Nélida Redondo, Sagrario Garay, </a:t>
            </a:r>
            <a:r>
              <a:rPr lang="es-ES" sz="4300" i="1" dirty="0" err="1"/>
              <a:t>Fermina</a:t>
            </a:r>
            <a:r>
              <a:rPr lang="es-ES" sz="4300" i="1" dirty="0"/>
              <a:t> Rojo-Pérez, Vicente Rodríguez, Carolina </a:t>
            </a:r>
            <a:r>
              <a:rPr lang="es-ES" sz="4300" i="1" dirty="0" err="1"/>
              <a:t>Guidotti</a:t>
            </a:r>
            <a:r>
              <a:rPr lang="es-ES" sz="4300" i="1" dirty="0"/>
              <a:t> y Verónica Montes de Oca </a:t>
            </a:r>
            <a:endParaRPr lang="es-ES" sz="4300" dirty="0"/>
          </a:p>
        </p:txBody>
      </p:sp>
      <p:pic>
        <p:nvPicPr>
          <p:cNvPr id="5" name="Imagen 4"/>
          <p:cNvPicPr>
            <a:picLocks noChangeAspect="1"/>
          </p:cNvPicPr>
          <p:nvPr/>
        </p:nvPicPr>
        <p:blipFill>
          <a:blip r:embed="rId2"/>
          <a:stretch>
            <a:fillRect/>
          </a:stretch>
        </p:blipFill>
        <p:spPr>
          <a:xfrm>
            <a:off x="2362794" y="124269"/>
            <a:ext cx="4629022" cy="1894102"/>
          </a:xfrm>
          <a:prstGeom prst="rect">
            <a:avLst/>
          </a:prstGeom>
        </p:spPr>
      </p:pic>
      <p:pic>
        <p:nvPicPr>
          <p:cNvPr id="6" name="Imagen 5"/>
          <p:cNvPicPr>
            <a:picLocks noChangeAspect="1"/>
          </p:cNvPicPr>
          <p:nvPr/>
        </p:nvPicPr>
        <p:blipFill>
          <a:blip r:embed="rId3"/>
          <a:stretch>
            <a:fillRect/>
          </a:stretch>
        </p:blipFill>
        <p:spPr>
          <a:xfrm>
            <a:off x="6991816" y="124269"/>
            <a:ext cx="2397512" cy="1876314"/>
          </a:xfrm>
          <a:prstGeom prst="rect">
            <a:avLst/>
          </a:prstGeom>
        </p:spPr>
      </p:pic>
    </p:spTree>
    <p:extLst>
      <p:ext uri="{BB962C8B-B14F-4D97-AF65-F5344CB8AC3E}">
        <p14:creationId xmlns:p14="http://schemas.microsoft.com/office/powerpoint/2010/main" val="2402151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A7B22E-7734-4202-A4B8-799425E25397}"/>
              </a:ext>
            </a:extLst>
          </p:cNvPr>
          <p:cNvSpPr>
            <a:spLocks noGrp="1"/>
          </p:cNvSpPr>
          <p:nvPr>
            <p:ph type="title"/>
          </p:nvPr>
        </p:nvSpPr>
        <p:spPr/>
        <p:txBody>
          <a:bodyPr/>
          <a:lstStyle/>
          <a:p>
            <a:r>
              <a:rPr lang="es-AR" dirty="0"/>
              <a:t>discusión</a:t>
            </a:r>
          </a:p>
        </p:txBody>
      </p:sp>
      <p:sp>
        <p:nvSpPr>
          <p:cNvPr id="3" name="Marcador de contenido 2">
            <a:extLst>
              <a:ext uri="{FF2B5EF4-FFF2-40B4-BE49-F238E27FC236}">
                <a16:creationId xmlns:a16="http://schemas.microsoft.com/office/drawing/2014/main" xmlns="" id="{E1CB20E5-1BA5-4018-85C2-FFECC33641B9}"/>
              </a:ext>
            </a:extLst>
          </p:cNvPr>
          <p:cNvSpPr>
            <a:spLocks noGrp="1"/>
          </p:cNvSpPr>
          <p:nvPr>
            <p:ph idx="1"/>
          </p:nvPr>
        </p:nvSpPr>
        <p:spPr/>
        <p:txBody>
          <a:bodyPr>
            <a:normAutofit lnSpcReduction="10000"/>
          </a:bodyPr>
          <a:lstStyle/>
          <a:p>
            <a:pPr marL="457200" indent="-457200" algn="just">
              <a:buFont typeface="+mj-lt"/>
              <a:buAutoNum type="arabicPeriod"/>
            </a:pPr>
            <a:r>
              <a:rPr lang="es-AR" sz="2400" dirty="0"/>
              <a:t>Debe tenerse en cuenta que los resultados presentados corresponden exclusivamente a personas mayores de 65 años residiendo en hogares particulares. </a:t>
            </a:r>
          </a:p>
          <a:p>
            <a:pPr marL="457200" indent="-457200" algn="just">
              <a:buFont typeface="+mj-lt"/>
              <a:buAutoNum type="arabicPeriod"/>
            </a:pPr>
            <a:r>
              <a:rPr lang="es-AR" sz="2400" dirty="0"/>
              <a:t>La información permite inferir que las personas mayores con limitaciones permanentes complejas cuyas familias no pueden ofrecer la </a:t>
            </a:r>
            <a:r>
              <a:rPr lang="es-AR" sz="2400" dirty="0" err="1"/>
              <a:t>co-residencia</a:t>
            </a:r>
            <a:r>
              <a:rPr lang="es-AR" sz="2400" dirty="0"/>
              <a:t> tienen ante sí una única alternativa: el ingreso a una institución de larga estadía.</a:t>
            </a:r>
          </a:p>
          <a:p>
            <a:pPr marL="457200" indent="-457200" algn="just">
              <a:buFont typeface="+mj-lt"/>
              <a:buAutoNum type="arabicPeriod"/>
            </a:pPr>
            <a:r>
              <a:rPr lang="es-AR" sz="2400" dirty="0"/>
              <a:t>En los países en los que no se implantaron servicios formales de base comunitaria, el fallecimiento del/a cónyuge y la pérdida de capacidad funcional para desempeñar actividades instrumentales de la vida diaria ocasiona con demasiada frecuencia la internación en este tipo de instituciones.</a:t>
            </a:r>
          </a:p>
        </p:txBody>
      </p:sp>
    </p:spTree>
    <p:extLst>
      <p:ext uri="{BB962C8B-B14F-4D97-AF65-F5344CB8AC3E}">
        <p14:creationId xmlns:p14="http://schemas.microsoft.com/office/powerpoint/2010/main" val="217407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A7B22E-7734-4202-A4B8-799425E25397}"/>
              </a:ext>
            </a:extLst>
          </p:cNvPr>
          <p:cNvSpPr>
            <a:spLocks noGrp="1"/>
          </p:cNvSpPr>
          <p:nvPr>
            <p:ph type="title"/>
          </p:nvPr>
        </p:nvSpPr>
        <p:spPr/>
        <p:txBody>
          <a:bodyPr/>
          <a:lstStyle/>
          <a:p>
            <a:r>
              <a:rPr lang="es-AR" dirty="0"/>
              <a:t>discusión</a:t>
            </a:r>
          </a:p>
        </p:txBody>
      </p:sp>
      <p:sp>
        <p:nvSpPr>
          <p:cNvPr id="3" name="Marcador de contenido 2">
            <a:extLst>
              <a:ext uri="{FF2B5EF4-FFF2-40B4-BE49-F238E27FC236}">
                <a16:creationId xmlns:a16="http://schemas.microsoft.com/office/drawing/2014/main" xmlns="" id="{E1CB20E5-1BA5-4018-85C2-FFECC33641B9}"/>
              </a:ext>
            </a:extLst>
          </p:cNvPr>
          <p:cNvSpPr>
            <a:spLocks noGrp="1"/>
          </p:cNvSpPr>
          <p:nvPr>
            <p:ph idx="1"/>
          </p:nvPr>
        </p:nvSpPr>
        <p:spPr/>
        <p:txBody>
          <a:bodyPr>
            <a:normAutofit/>
          </a:bodyPr>
          <a:lstStyle/>
          <a:p>
            <a:pPr marL="0" indent="0" algn="just">
              <a:buNone/>
            </a:pPr>
            <a:endParaRPr lang="es-AR" sz="2400" b="1" dirty="0"/>
          </a:p>
          <a:p>
            <a:pPr marL="0" indent="0" algn="just">
              <a:buNone/>
            </a:pPr>
            <a:r>
              <a:rPr lang="es-AR" sz="2400" dirty="0"/>
              <a:t>Los datos proporcionados por el censo 2010 de Argentina muestran con nitidez que la tasa de internación femenina en hogares geriátricos duplica la masculina y describe similar curva de edades a la de la prevalencia de limitaciones cognitivas.</a:t>
            </a:r>
          </a:p>
          <a:p>
            <a:pPr marL="0" indent="0" algn="just">
              <a:buNone/>
            </a:pPr>
            <a:endParaRPr lang="es-AR" sz="2400" dirty="0"/>
          </a:p>
          <a:p>
            <a:pPr marL="0" indent="0" algn="just">
              <a:buNone/>
            </a:pPr>
            <a:endParaRPr lang="es-AR" sz="2400" dirty="0"/>
          </a:p>
        </p:txBody>
      </p:sp>
    </p:spTree>
    <p:extLst>
      <p:ext uri="{BB962C8B-B14F-4D97-AF65-F5344CB8AC3E}">
        <p14:creationId xmlns:p14="http://schemas.microsoft.com/office/powerpoint/2010/main" val="310413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A7B22E-7734-4202-A4B8-799425E25397}"/>
              </a:ext>
            </a:extLst>
          </p:cNvPr>
          <p:cNvSpPr>
            <a:spLocks noGrp="1"/>
          </p:cNvSpPr>
          <p:nvPr>
            <p:ph type="title"/>
          </p:nvPr>
        </p:nvSpPr>
        <p:spPr/>
        <p:txBody>
          <a:bodyPr>
            <a:normAutofit/>
          </a:bodyPr>
          <a:lstStyle/>
          <a:p>
            <a:r>
              <a:rPr lang="es-AR" altLang="es-AR" sz="2700" dirty="0"/>
              <a:t>Porcentaje de población de 65 años y más en hogares geriátricos por grupo de edad </a:t>
            </a:r>
            <a:r>
              <a:rPr lang="es-AR" altLang="es-AR" sz="2400" dirty="0"/>
              <a:t>y sexo. Argentina. 2010</a:t>
            </a:r>
            <a:endParaRPr lang="es-AR" sz="2400" dirty="0"/>
          </a:p>
        </p:txBody>
      </p:sp>
      <p:sp>
        <p:nvSpPr>
          <p:cNvPr id="3" name="Marcador de contenido 2">
            <a:extLst>
              <a:ext uri="{FF2B5EF4-FFF2-40B4-BE49-F238E27FC236}">
                <a16:creationId xmlns:a16="http://schemas.microsoft.com/office/drawing/2014/main" xmlns="" id="{E1CB20E5-1BA5-4018-85C2-FFECC33641B9}"/>
              </a:ext>
            </a:extLst>
          </p:cNvPr>
          <p:cNvSpPr>
            <a:spLocks noGrp="1"/>
          </p:cNvSpPr>
          <p:nvPr>
            <p:ph idx="1"/>
          </p:nvPr>
        </p:nvSpPr>
        <p:spPr/>
        <p:txBody>
          <a:bodyPr>
            <a:normAutofit/>
          </a:bodyPr>
          <a:lstStyle/>
          <a:p>
            <a:pPr marL="0" indent="0" algn="just">
              <a:buNone/>
            </a:pPr>
            <a:endParaRPr lang="es-AR" sz="2400" b="1" dirty="0"/>
          </a:p>
          <a:p>
            <a:pPr marL="0" indent="0" algn="just">
              <a:buNone/>
            </a:pPr>
            <a:endParaRPr lang="es-AR" sz="2400" b="1" dirty="0"/>
          </a:p>
          <a:p>
            <a:pPr marL="0" indent="0" algn="just">
              <a:buNone/>
            </a:pPr>
            <a:endParaRPr lang="es-AR" sz="2400" dirty="0"/>
          </a:p>
        </p:txBody>
      </p:sp>
      <p:pic>
        <p:nvPicPr>
          <p:cNvPr id="4" name="Picture 5">
            <a:extLst>
              <a:ext uri="{FF2B5EF4-FFF2-40B4-BE49-F238E27FC236}">
                <a16:creationId xmlns:a16="http://schemas.microsoft.com/office/drawing/2014/main" xmlns="" id="{8BE0A07A-6CFC-462A-AC7F-9A0A4D156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43914" y="1600297"/>
            <a:ext cx="7007618" cy="5093013"/>
          </a:xfrm>
          <a:prstGeom prst="rect">
            <a:avLst/>
          </a:prstGeom>
          <a:noFill/>
          <a:ln/>
        </p:spPr>
      </p:pic>
    </p:spTree>
    <p:extLst>
      <p:ext uri="{BB962C8B-B14F-4D97-AF65-F5344CB8AC3E}">
        <p14:creationId xmlns:p14="http://schemas.microsoft.com/office/powerpoint/2010/main" val="12151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1260AA40-C4F5-4B25-B16B-6D67F84B3342}"/>
              </a:ext>
            </a:extLst>
          </p:cNvPr>
          <p:cNvSpPr>
            <a:spLocks noGrp="1" noChangeArrowheads="1"/>
          </p:cNvSpPr>
          <p:nvPr>
            <p:ph type="title"/>
          </p:nvPr>
        </p:nvSpPr>
        <p:spPr/>
        <p:txBody>
          <a:bodyPr/>
          <a:lstStyle/>
          <a:p>
            <a:r>
              <a:rPr lang="es-AR" altLang="es-AR" sz="2400"/>
              <a:t>Porcentaje de población de 65 años y más con una limitación permanente cognitiva por grupo de edad y sexo. Argentina. 2010</a:t>
            </a:r>
            <a:endParaRPr lang="es-ES" altLang="es-AR" sz="2400"/>
          </a:p>
        </p:txBody>
      </p:sp>
      <p:pic>
        <p:nvPicPr>
          <p:cNvPr id="99331" name="Picture 3">
            <a:extLst>
              <a:ext uri="{FF2B5EF4-FFF2-40B4-BE49-F238E27FC236}">
                <a16:creationId xmlns:a16="http://schemas.microsoft.com/office/drawing/2014/main" xmlns="" id="{3074741A-B75D-4303-8B34-53E1A302E41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78150" y="1600201"/>
            <a:ext cx="6235700" cy="4530725"/>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2D1EDB-5C43-4432-B9B0-55C00CEBBED2}"/>
              </a:ext>
            </a:extLst>
          </p:cNvPr>
          <p:cNvSpPr>
            <a:spLocks noGrp="1"/>
          </p:cNvSpPr>
          <p:nvPr>
            <p:ph type="title"/>
          </p:nvPr>
        </p:nvSpPr>
        <p:spPr/>
        <p:txBody>
          <a:bodyPr/>
          <a:lstStyle/>
          <a:p>
            <a:r>
              <a:rPr lang="es-AR" dirty="0"/>
              <a:t>discusión</a:t>
            </a:r>
          </a:p>
        </p:txBody>
      </p:sp>
      <p:sp>
        <p:nvSpPr>
          <p:cNvPr id="3" name="Marcador de contenido 2">
            <a:extLst>
              <a:ext uri="{FF2B5EF4-FFF2-40B4-BE49-F238E27FC236}">
                <a16:creationId xmlns:a16="http://schemas.microsoft.com/office/drawing/2014/main" xmlns="" id="{4B9F6691-2A5B-4F17-81CD-1A1B46FE7AA6}"/>
              </a:ext>
            </a:extLst>
          </p:cNvPr>
          <p:cNvSpPr>
            <a:spLocks noGrp="1"/>
          </p:cNvSpPr>
          <p:nvPr>
            <p:ph idx="1"/>
          </p:nvPr>
        </p:nvSpPr>
        <p:spPr/>
        <p:txBody>
          <a:bodyPr/>
          <a:lstStyle/>
          <a:p>
            <a:r>
              <a:rPr lang="es-AR" dirty="0"/>
              <a:t>El riesgo de internación geriátrica temprana afecta principalmente a las mujeres debido a los patrones de morbimortalidad diferencial entre los sexos y los estilos culturales.</a:t>
            </a:r>
          </a:p>
          <a:p>
            <a:endParaRPr lang="es-AR" dirty="0"/>
          </a:p>
          <a:p>
            <a:r>
              <a:rPr lang="es-AR" dirty="0"/>
              <a:t>En las poblaciones en las que avanza la longevidad, la implantación de servicios sociosanitarios formales de base comunitaria, integrales e integrados se ajusta a:</a:t>
            </a:r>
          </a:p>
          <a:p>
            <a:endParaRPr lang="es-AR" dirty="0"/>
          </a:p>
          <a:p>
            <a:pPr marL="457200" indent="-457200">
              <a:buFont typeface="+mj-lt"/>
              <a:buAutoNum type="arabicPeriod"/>
            </a:pPr>
            <a:r>
              <a:rPr lang="es-AR" dirty="0"/>
              <a:t>Enfoque de derechos humanos</a:t>
            </a:r>
          </a:p>
          <a:p>
            <a:pPr marL="457200" indent="-457200">
              <a:buFont typeface="+mj-lt"/>
              <a:buAutoNum type="arabicPeriod"/>
            </a:pPr>
            <a:r>
              <a:rPr lang="es-AR" dirty="0"/>
              <a:t>Enfoque de género.</a:t>
            </a:r>
          </a:p>
          <a:p>
            <a:endParaRPr lang="es-AR" dirty="0"/>
          </a:p>
        </p:txBody>
      </p:sp>
    </p:spTree>
    <p:extLst>
      <p:ext uri="{BB962C8B-B14F-4D97-AF65-F5344CB8AC3E}">
        <p14:creationId xmlns:p14="http://schemas.microsoft.com/office/powerpoint/2010/main" val="46726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4F64E2-1487-4674-AF53-7FFFEB3DD125}"/>
              </a:ext>
            </a:extLst>
          </p:cNvPr>
          <p:cNvSpPr>
            <a:spLocks noGrp="1"/>
          </p:cNvSpPr>
          <p:nvPr>
            <p:ph type="title"/>
          </p:nvPr>
        </p:nvSpPr>
        <p:spPr>
          <a:xfrm>
            <a:off x="1524000" y="731520"/>
            <a:ext cx="9604248" cy="4693920"/>
          </a:xfrm>
        </p:spPr>
        <p:txBody>
          <a:bodyPr/>
          <a:lstStyle/>
          <a:p>
            <a:pPr algn="ctr"/>
            <a:r>
              <a:rPr lang="es-AR" dirty="0"/>
              <a:t>Muchas gracias</a:t>
            </a:r>
          </a:p>
        </p:txBody>
      </p:sp>
    </p:spTree>
    <p:extLst>
      <p:ext uri="{BB962C8B-B14F-4D97-AF65-F5344CB8AC3E}">
        <p14:creationId xmlns:p14="http://schemas.microsoft.com/office/powerpoint/2010/main" val="161257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r>
            <a:br>
              <a:rPr lang="es-ES" dirty="0"/>
            </a:br>
            <a:r>
              <a:rPr lang="es-ES" dirty="0"/>
              <a:t> </a:t>
            </a:r>
            <a:r>
              <a:rPr lang="es-ES" dirty="0" err="1"/>
              <a:t>Hennessy</a:t>
            </a:r>
            <a:r>
              <a:rPr lang="es-ES" dirty="0"/>
              <a:t> (1995) </a:t>
            </a:r>
          </a:p>
        </p:txBody>
      </p:sp>
      <p:sp>
        <p:nvSpPr>
          <p:cNvPr id="3" name="Marcador de contenido 2"/>
          <p:cNvSpPr>
            <a:spLocks noGrp="1"/>
          </p:cNvSpPr>
          <p:nvPr>
            <p:ph idx="1"/>
          </p:nvPr>
        </p:nvSpPr>
        <p:spPr/>
        <p:txBody>
          <a:bodyPr/>
          <a:lstStyle/>
          <a:p>
            <a:pPr marL="0" indent="0">
              <a:buNone/>
            </a:pPr>
            <a:endParaRPr lang="es-ES" dirty="0"/>
          </a:p>
          <a:p>
            <a:pPr marL="0" indent="0" algn="just">
              <a:lnSpc>
                <a:spcPct val="150000"/>
              </a:lnSpc>
              <a:buNone/>
            </a:pPr>
            <a:r>
              <a:rPr lang="es-ES" sz="2600" dirty="0"/>
              <a:t>En los países con poblaciones envejecidas, las políticas públicas para el cuidado de las personas mayores frágiles condicionan, en la actualidad, las formas en que las familias viven sus vidas, organizan sus propios tiempos biográficos para ahorro y gastos, o eligen vivir juntos o no en el mismo hogar. </a:t>
            </a:r>
          </a:p>
        </p:txBody>
      </p:sp>
    </p:spTree>
    <p:extLst>
      <p:ext uri="{BB962C8B-B14F-4D97-AF65-F5344CB8AC3E}">
        <p14:creationId xmlns:p14="http://schemas.microsoft.com/office/powerpoint/2010/main" val="140829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a:r>
            <a:br>
              <a:rPr lang="es-ES" dirty="0"/>
            </a:br>
            <a:r>
              <a:rPr lang="es-ES" dirty="0"/>
              <a:t> </a:t>
            </a:r>
            <a:r>
              <a:rPr lang="es-ES" dirty="0" err="1"/>
              <a:t>Hennessy</a:t>
            </a:r>
            <a:r>
              <a:rPr lang="es-ES" dirty="0"/>
              <a:t> (1995) </a:t>
            </a:r>
          </a:p>
        </p:txBody>
      </p:sp>
      <p:sp>
        <p:nvSpPr>
          <p:cNvPr id="3" name="Marcador de contenido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just">
              <a:buNone/>
            </a:pPr>
            <a:r>
              <a:rPr lang="en-US" dirty="0"/>
              <a:t>HENNESSY, P</a:t>
            </a:r>
            <a:r>
              <a:rPr lang="en-US" i="1" u="sng" dirty="0"/>
              <a:t>.  Social protection for dependent elderly people: perspectives from a review of OECD countries: perspectives from a review of OECD countries</a:t>
            </a:r>
            <a:r>
              <a:rPr lang="en-US" dirty="0"/>
              <a:t>. OECD </a:t>
            </a:r>
            <a:r>
              <a:rPr lang="en-US" dirty="0" err="1"/>
              <a:t>Labour</a:t>
            </a:r>
            <a:r>
              <a:rPr lang="en-US" dirty="0"/>
              <a:t> Market and Social Policy Occasional Papers, N° 16, OECD Publishing. 1995. </a:t>
            </a:r>
            <a:endParaRPr lang="es-ES" dirty="0"/>
          </a:p>
        </p:txBody>
      </p:sp>
    </p:spTree>
    <p:extLst>
      <p:ext uri="{BB962C8B-B14F-4D97-AF65-F5344CB8AC3E}">
        <p14:creationId xmlns:p14="http://schemas.microsoft.com/office/powerpoint/2010/main" val="160652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España y américa latina: diferentes sistemas de protección social a la vejez</a:t>
            </a:r>
          </a:p>
        </p:txBody>
      </p:sp>
      <p:sp>
        <p:nvSpPr>
          <p:cNvPr id="3" name="Marcador de contenido 2"/>
          <p:cNvSpPr>
            <a:spLocks noGrp="1"/>
          </p:cNvSpPr>
          <p:nvPr>
            <p:ph idx="1"/>
          </p:nvPr>
        </p:nvSpPr>
        <p:spPr/>
        <p:txBody>
          <a:bodyPr>
            <a:normAutofit fontScale="92500" lnSpcReduction="10000"/>
          </a:bodyPr>
          <a:lstStyle/>
          <a:p>
            <a:r>
              <a:rPr lang="es-ES" dirty="0"/>
              <a:t>En los países latinoamericanos, los sistemas de protección social a la vejez son herederos de la tradición </a:t>
            </a:r>
            <a:r>
              <a:rPr lang="es-ES" i="1" dirty="0"/>
              <a:t>“</a:t>
            </a:r>
            <a:r>
              <a:rPr lang="es-ES" i="1" dirty="0" err="1"/>
              <a:t>familista</a:t>
            </a:r>
            <a:r>
              <a:rPr lang="es-ES" i="1" dirty="0"/>
              <a:t>”, </a:t>
            </a:r>
            <a:r>
              <a:rPr lang="es-ES" dirty="0"/>
              <a:t>que caracterizó a los países europeos de Europa meridional (SAVAGE </a:t>
            </a:r>
            <a:r>
              <a:rPr lang="es-ES" i="1" dirty="0"/>
              <a:t>et al</a:t>
            </a:r>
            <a:r>
              <a:rPr lang="es-ES" dirty="0"/>
              <a:t>., 2016). </a:t>
            </a:r>
          </a:p>
          <a:p>
            <a:r>
              <a:rPr lang="es-ES" dirty="0"/>
              <a:t>La responsabilidad de los cuidados a personas con discapacidad o dependencia es, esencialmente, de las familias. El Estado solamente interviene en casos de indigencia y abandono (ESPING-ANDERSEN, 1990 y 2002; SUNKEL, 2006). </a:t>
            </a:r>
          </a:p>
          <a:p>
            <a:r>
              <a:rPr lang="es-ES" dirty="0"/>
              <a:t>En España, la ley 39/2006, de Promoción de la </a:t>
            </a:r>
            <a:r>
              <a:rPr lang="es-ES" dirty="0" err="1"/>
              <a:t>Autonomía</a:t>
            </a:r>
            <a:r>
              <a:rPr lang="es-ES" dirty="0"/>
              <a:t> Personal y Atención a las Personas en Situación de Dependencia (LAPAD) construye un sistema de prestaciones públicas como reconocimiento de un derecho de los individuos, garantizado por el Estado, en cooperación con los agentes públicos y privados (JEFATURA DEL ESTADO, 2006). </a:t>
            </a:r>
          </a:p>
          <a:p>
            <a:r>
              <a:rPr lang="es-ES" dirty="0"/>
              <a:t>El Sistema para la Autonomía y la Atención a la Dependencia (SAAD) se estructura para cubrir las necesidades de las personas dependientes de una forma compartida entre las instituciones y entes sociales, las personas atendidas y sus familias. </a:t>
            </a:r>
          </a:p>
        </p:txBody>
      </p:sp>
    </p:spTree>
    <p:extLst>
      <p:ext uri="{BB962C8B-B14F-4D97-AF65-F5344CB8AC3E}">
        <p14:creationId xmlns:p14="http://schemas.microsoft.com/office/powerpoint/2010/main" val="2351946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a:t>Material y métodos. La medición de la discapacidad en censos y encuestas </a:t>
            </a:r>
            <a:endParaRPr lang="es-ES" sz="4000" dirty="0"/>
          </a:p>
        </p:txBody>
      </p:sp>
      <p:sp>
        <p:nvSpPr>
          <p:cNvPr id="3" name="Marcador de contenido 2"/>
          <p:cNvSpPr>
            <a:spLocks noGrp="1"/>
          </p:cNvSpPr>
          <p:nvPr>
            <p:ph idx="1"/>
          </p:nvPr>
        </p:nvSpPr>
        <p:spPr/>
        <p:txBody>
          <a:bodyPr/>
          <a:lstStyle/>
          <a:p>
            <a:r>
              <a:rPr lang="es-ES" dirty="0"/>
              <a:t>Censos de Población de la ronda “circa” 2010 de Argentina, México y Uruguay. Preguntas del Grupo de </a:t>
            </a:r>
            <a:r>
              <a:rPr lang="es-ES" dirty="0" err="1"/>
              <a:t>Whashington</a:t>
            </a:r>
            <a:r>
              <a:rPr lang="es-ES" dirty="0"/>
              <a:t>.</a:t>
            </a:r>
          </a:p>
          <a:p>
            <a:r>
              <a:rPr lang="es-ES" dirty="0"/>
              <a:t>En el caso de Argentina fue necesario recurrir a la Encuesta Nacional sobre Calidad de Vida de Adultos Mayores (</a:t>
            </a:r>
            <a:r>
              <a:rPr lang="es-ES" dirty="0" err="1"/>
              <a:t>ENCaVIAM</a:t>
            </a:r>
            <a:r>
              <a:rPr lang="es-ES" dirty="0"/>
              <a:t>) 2012, debido a que los </a:t>
            </a:r>
            <a:r>
              <a:rPr lang="es-ES" dirty="0" err="1"/>
              <a:t>microdatos</a:t>
            </a:r>
            <a:r>
              <a:rPr lang="es-ES" dirty="0"/>
              <a:t> del censo no se encontraban disponibles.</a:t>
            </a:r>
          </a:p>
          <a:p>
            <a:r>
              <a:rPr lang="es-ES" dirty="0"/>
              <a:t>La Encuesta Piloto del Estudio Longitudinal Envejecer en España (Proyecto ELES) fue utilizada para el caso de España (http://www.proyectoeles.es). </a:t>
            </a:r>
          </a:p>
        </p:txBody>
      </p:sp>
    </p:spTree>
    <p:extLst>
      <p:ext uri="{BB962C8B-B14F-4D97-AF65-F5344CB8AC3E}">
        <p14:creationId xmlns:p14="http://schemas.microsoft.com/office/powerpoint/2010/main" val="422334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Resultados </a:t>
            </a:r>
            <a:endParaRPr lang="es-ES" dirty="0"/>
          </a:p>
        </p:txBody>
      </p:sp>
      <p:sp>
        <p:nvSpPr>
          <p:cNvPr id="3" name="Marcador de contenido 2"/>
          <p:cNvSpPr>
            <a:spLocks noGrp="1"/>
          </p:cNvSpPr>
          <p:nvPr>
            <p:ph idx="1"/>
          </p:nvPr>
        </p:nvSpPr>
        <p:spPr/>
        <p:txBody>
          <a:bodyPr>
            <a:normAutofit lnSpcReduction="10000"/>
          </a:bodyPr>
          <a:lstStyle/>
          <a:p>
            <a:pPr algn="just"/>
            <a:r>
              <a:rPr lang="es-ES" dirty="0"/>
              <a:t>En los cuatro países analizados en este estudio se encontró asociación estadística entre el tipo y la cantidad de limitaciones permanentes de las personas de 65 años y más y el tipo de hogar en el que residen. </a:t>
            </a:r>
          </a:p>
          <a:p>
            <a:pPr algn="just"/>
            <a:r>
              <a:rPr lang="es-ES" dirty="0"/>
              <a:t>En Argentina, Uruguay, y México las personas con limitaciones de tipo cognitivo y con mayor cantidad de limitaciones permanentes mostraron una tendencia más baja a vivir en hogares unipersonales y de pareja sola y, por el contrario, aumentaron los porcentajes de personas residiendo en hogares extensos o compuestos. </a:t>
            </a:r>
          </a:p>
          <a:p>
            <a:pPr algn="just"/>
            <a:r>
              <a:rPr lang="es-ES" dirty="0"/>
              <a:t>En estos países la familia conviviente es el principal sistema de soporte de las personas mayores con dependencia de niveles severos. </a:t>
            </a:r>
          </a:p>
          <a:p>
            <a:pPr algn="just"/>
            <a:r>
              <a:rPr lang="es-ES" dirty="0"/>
              <a:t>El sexo y la edad mostraron asociación estadística con el tipo de hogar en el que residen las personas mayores pero no siguieron un patrón homogéneo en los tres países latinoamericanos.</a:t>
            </a:r>
          </a:p>
          <a:p>
            <a:pPr algn="just"/>
            <a:endParaRPr lang="es-ES" dirty="0"/>
          </a:p>
          <a:p>
            <a:pPr algn="just"/>
            <a:endParaRPr lang="es-ES" dirty="0"/>
          </a:p>
        </p:txBody>
      </p:sp>
    </p:spTree>
    <p:extLst>
      <p:ext uri="{BB962C8B-B14F-4D97-AF65-F5344CB8AC3E}">
        <p14:creationId xmlns:p14="http://schemas.microsoft.com/office/powerpoint/2010/main" val="422392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Resultados </a:t>
            </a:r>
            <a:endParaRPr lang="es-ES" dirty="0"/>
          </a:p>
        </p:txBody>
      </p:sp>
      <p:sp>
        <p:nvSpPr>
          <p:cNvPr id="3" name="Marcador de contenido 2"/>
          <p:cNvSpPr>
            <a:spLocks noGrp="1"/>
          </p:cNvSpPr>
          <p:nvPr>
            <p:ph idx="1"/>
          </p:nvPr>
        </p:nvSpPr>
        <p:spPr/>
        <p:txBody>
          <a:bodyPr/>
          <a:lstStyle/>
          <a:p>
            <a:r>
              <a:rPr lang="es-ES" dirty="0"/>
              <a:t>En España no se registró asociación estadística entre poseer limitaciones permanentes cognitivas o tres o más limitaciones con el tipo de hogar en el que residen las personas mayores.</a:t>
            </a:r>
          </a:p>
          <a:p>
            <a:r>
              <a:rPr lang="es-ES" dirty="0"/>
              <a:t>Las personas mayores con niveles severos de discapacidad (tres o más limitaciones permanentes y limitaciones cognitivas) residen en mayor proporción en hogares unipersonales y en hogares multigeneracionales. </a:t>
            </a:r>
          </a:p>
          <a:p>
            <a:r>
              <a:rPr lang="es-ES" dirty="0"/>
              <a:t>Las familias extensas continúan ofreciendo el soporte a sus mayores con discapacidad, pero reciben subsidios monetarios proporcionados por el sistema formal, que apoyan económicamente a los cuidadores familiares informales. </a:t>
            </a:r>
          </a:p>
          <a:p>
            <a:r>
              <a:rPr lang="es-ES" dirty="0"/>
              <a:t>En cambio, se observó asociación estadística entre la edad y el tipo de hogar: las personas de 70 a 84 años registran más tendencia a residir en familias extensas o compuestas.</a:t>
            </a:r>
          </a:p>
        </p:txBody>
      </p:sp>
    </p:spTree>
    <p:extLst>
      <p:ext uri="{BB962C8B-B14F-4D97-AF65-F5344CB8AC3E}">
        <p14:creationId xmlns:p14="http://schemas.microsoft.com/office/powerpoint/2010/main" val="160212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Resultados </a:t>
            </a:r>
            <a:endParaRPr lang="es-ES" dirty="0"/>
          </a:p>
        </p:txBody>
      </p:sp>
      <p:pic>
        <p:nvPicPr>
          <p:cNvPr id="6" name="Marcador de contenido 5"/>
          <p:cNvPicPr>
            <a:picLocks noGrp="1"/>
          </p:cNvPicPr>
          <p:nvPr>
            <p:ph idx="1"/>
          </p:nvPr>
        </p:nvPicPr>
        <p:blipFill>
          <a:blip r:embed="rId2"/>
          <a:srcRect/>
          <a:stretch>
            <a:fillRect/>
          </a:stretch>
        </p:blipFill>
        <p:spPr bwMode="auto">
          <a:xfrm>
            <a:off x="3105332" y="2093976"/>
            <a:ext cx="5901787" cy="4051300"/>
          </a:xfrm>
          <a:prstGeom prst="rect">
            <a:avLst/>
          </a:prstGeom>
          <a:noFill/>
          <a:ln w="9525">
            <a:noFill/>
            <a:miter lim="800000"/>
            <a:headEnd/>
            <a:tailEnd/>
          </a:ln>
        </p:spPr>
      </p:pic>
      <p:sp>
        <p:nvSpPr>
          <p:cNvPr id="8" name="Estrella de 4 puntas 7"/>
          <p:cNvSpPr/>
          <p:nvPr/>
        </p:nvSpPr>
        <p:spPr>
          <a:xfrm>
            <a:off x="5698272" y="2475571"/>
            <a:ext cx="45719" cy="5575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strella de 4 puntas 8"/>
          <p:cNvSpPr/>
          <p:nvPr/>
        </p:nvSpPr>
        <p:spPr>
          <a:xfrm>
            <a:off x="5652552" y="4526838"/>
            <a:ext cx="6857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strella de 4 puntas 10"/>
          <p:cNvSpPr/>
          <p:nvPr/>
        </p:nvSpPr>
        <p:spPr>
          <a:xfrm flipV="1">
            <a:off x="8363416" y="4516800"/>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strella de 4 puntas 11"/>
          <p:cNvSpPr/>
          <p:nvPr/>
        </p:nvSpPr>
        <p:spPr>
          <a:xfrm flipV="1">
            <a:off x="5675412" y="5630251"/>
            <a:ext cx="45719" cy="4572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strella de 4 puntas 12"/>
          <p:cNvSpPr/>
          <p:nvPr/>
        </p:nvSpPr>
        <p:spPr>
          <a:xfrm flipV="1">
            <a:off x="8363416" y="5585646"/>
            <a:ext cx="91438" cy="8921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strella de 4 puntas 13"/>
          <p:cNvSpPr/>
          <p:nvPr/>
        </p:nvSpPr>
        <p:spPr>
          <a:xfrm>
            <a:off x="5743991" y="3245005"/>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strella de 4 puntas 14"/>
          <p:cNvSpPr/>
          <p:nvPr/>
        </p:nvSpPr>
        <p:spPr>
          <a:xfrm>
            <a:off x="6010507" y="3434576"/>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strella de 4 puntas 15"/>
          <p:cNvSpPr/>
          <p:nvPr/>
        </p:nvSpPr>
        <p:spPr>
          <a:xfrm>
            <a:off x="5686841" y="4618276"/>
            <a:ext cx="45719" cy="7638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strella de 4 puntas 16"/>
          <p:cNvSpPr/>
          <p:nvPr/>
        </p:nvSpPr>
        <p:spPr>
          <a:xfrm>
            <a:off x="5686841" y="4884234"/>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strella de 4 puntas 17"/>
          <p:cNvSpPr/>
          <p:nvPr/>
        </p:nvSpPr>
        <p:spPr>
          <a:xfrm>
            <a:off x="5686841" y="5032825"/>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strella de 4 puntas 18"/>
          <p:cNvSpPr/>
          <p:nvPr/>
        </p:nvSpPr>
        <p:spPr>
          <a:xfrm>
            <a:off x="5663981" y="5211523"/>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Estrella de 4 puntas 22"/>
          <p:cNvSpPr/>
          <p:nvPr/>
        </p:nvSpPr>
        <p:spPr>
          <a:xfrm>
            <a:off x="8317697" y="2877015"/>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strella de 4 puntas 23"/>
          <p:cNvSpPr/>
          <p:nvPr/>
        </p:nvSpPr>
        <p:spPr>
          <a:xfrm>
            <a:off x="8454854" y="2899317"/>
            <a:ext cx="64678"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strella de 4 puntas 24"/>
          <p:cNvSpPr/>
          <p:nvPr/>
        </p:nvSpPr>
        <p:spPr>
          <a:xfrm>
            <a:off x="8317697" y="3199286"/>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Estrella de 4 puntas 25"/>
          <p:cNvSpPr/>
          <p:nvPr/>
        </p:nvSpPr>
        <p:spPr>
          <a:xfrm>
            <a:off x="8519532" y="3199287"/>
            <a:ext cx="45719" cy="9143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Estrella de 4 puntas 26"/>
          <p:cNvSpPr/>
          <p:nvPr/>
        </p:nvSpPr>
        <p:spPr>
          <a:xfrm>
            <a:off x="8317697" y="3077737"/>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de 4 puntas 27"/>
          <p:cNvSpPr/>
          <p:nvPr/>
        </p:nvSpPr>
        <p:spPr>
          <a:xfrm>
            <a:off x="8340556" y="4694663"/>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Estrella de 4 puntas 28"/>
          <p:cNvSpPr/>
          <p:nvPr/>
        </p:nvSpPr>
        <p:spPr>
          <a:xfrm>
            <a:off x="8340556" y="4808630"/>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Estrella de 4 puntas 29"/>
          <p:cNvSpPr/>
          <p:nvPr/>
        </p:nvSpPr>
        <p:spPr>
          <a:xfrm>
            <a:off x="8294837" y="5029871"/>
            <a:ext cx="114298" cy="6707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Estrella de 4 puntas 30"/>
          <p:cNvSpPr/>
          <p:nvPr/>
        </p:nvSpPr>
        <p:spPr>
          <a:xfrm>
            <a:off x="8314069" y="5151419"/>
            <a:ext cx="45719" cy="45719"/>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37542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A7B22E-7734-4202-A4B8-799425E25397}"/>
              </a:ext>
            </a:extLst>
          </p:cNvPr>
          <p:cNvSpPr>
            <a:spLocks noGrp="1"/>
          </p:cNvSpPr>
          <p:nvPr>
            <p:ph type="title"/>
          </p:nvPr>
        </p:nvSpPr>
        <p:spPr/>
        <p:txBody>
          <a:bodyPr/>
          <a:lstStyle/>
          <a:p>
            <a:r>
              <a:rPr lang="es-AR" dirty="0"/>
              <a:t>conclusiones</a:t>
            </a:r>
          </a:p>
        </p:txBody>
      </p:sp>
      <p:sp>
        <p:nvSpPr>
          <p:cNvPr id="3" name="Marcador de contenido 2">
            <a:extLst>
              <a:ext uri="{FF2B5EF4-FFF2-40B4-BE49-F238E27FC236}">
                <a16:creationId xmlns:a16="http://schemas.microsoft.com/office/drawing/2014/main" xmlns="" id="{E1CB20E5-1BA5-4018-85C2-FFECC33641B9}"/>
              </a:ext>
            </a:extLst>
          </p:cNvPr>
          <p:cNvSpPr>
            <a:spLocks noGrp="1"/>
          </p:cNvSpPr>
          <p:nvPr>
            <p:ph idx="1"/>
          </p:nvPr>
        </p:nvSpPr>
        <p:spPr/>
        <p:txBody>
          <a:bodyPr>
            <a:normAutofit fontScale="92500" lnSpcReduction="10000"/>
          </a:bodyPr>
          <a:lstStyle/>
          <a:p>
            <a:pPr marL="457200" indent="-457200" algn="just">
              <a:buFont typeface="+mj-lt"/>
              <a:buAutoNum type="arabicPeriod"/>
            </a:pPr>
            <a:r>
              <a:rPr lang="es-AR" sz="2400" dirty="0"/>
              <a:t>El análisis efectuado sobre la relación entre limitaciones permanentes y arreglos residenciales de las personas de 65 años y más en cuatro países iberoamericanos permite ratificar la tesis de Hennessy (1995).</a:t>
            </a:r>
          </a:p>
          <a:p>
            <a:pPr marL="457200" indent="-457200" algn="just">
              <a:buFont typeface="+mj-lt"/>
              <a:buAutoNum type="arabicPeriod"/>
            </a:pPr>
            <a:r>
              <a:rPr lang="es-AR" sz="2400" dirty="0"/>
              <a:t>El estudio proporciona evidencias empíricas acerca de la influencia que la implantación de los sistemas de cuidados formales de larga duración exhibe sobre las modalidades en las que las familias organizan su </a:t>
            </a:r>
            <a:r>
              <a:rPr lang="es-AR" sz="2400" dirty="0" err="1"/>
              <a:t>co-residencia</a:t>
            </a:r>
            <a:r>
              <a:rPr lang="es-AR" sz="2400" dirty="0"/>
              <a:t>. </a:t>
            </a:r>
          </a:p>
          <a:p>
            <a:pPr marL="457200" indent="-457200" algn="just">
              <a:buFont typeface="+mj-lt"/>
              <a:buAutoNum type="arabicPeriod"/>
            </a:pPr>
            <a:r>
              <a:rPr lang="es-AR" sz="2400" dirty="0"/>
              <a:t>La situación actual de los tres países latinoamericanos es similar a la descripta por Hennessy para los países de la OCDE en la década de 1980.</a:t>
            </a:r>
          </a:p>
          <a:p>
            <a:pPr marL="457200" indent="-457200" algn="just">
              <a:buFont typeface="+mj-lt"/>
              <a:buAutoNum type="arabicPeriod"/>
            </a:pPr>
            <a:r>
              <a:rPr lang="es-AR" sz="2400" dirty="0"/>
              <a:t>Ante las fallas en el soporte familiar la única alternativa disponible es la internación en instituciones de larga estadía (hogares geriátricos)</a:t>
            </a:r>
          </a:p>
        </p:txBody>
      </p:sp>
    </p:spTree>
    <p:extLst>
      <p:ext uri="{BB962C8B-B14F-4D97-AF65-F5344CB8AC3E}">
        <p14:creationId xmlns:p14="http://schemas.microsoft.com/office/powerpoint/2010/main" val="147135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212</TotalTime>
  <Words>1072</Words>
  <Application>Microsoft Office PowerPoint</Application>
  <PresentationFormat>Panorámica</PresentationFormat>
  <Paragraphs>56</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Rockwell</vt:lpstr>
      <vt:lpstr>Rockwell Condensed</vt:lpstr>
      <vt:lpstr>Wingdings</vt:lpstr>
      <vt:lpstr>Tipo de madera</vt:lpstr>
      <vt:lpstr>SERVICIOS FORMALES PARA LA DEPENDENCIA Y ARREGLOS RESIDENCIALES DE LA POBLACIÓN MAYOR </vt:lpstr>
      <vt:lpstr>  Hennessy (1995) </vt:lpstr>
      <vt:lpstr>  Hennessy (1995) </vt:lpstr>
      <vt:lpstr>España y américa latina: diferentes sistemas de protección social a la vejez</vt:lpstr>
      <vt:lpstr>Material y métodos. La medición de la discapacidad en censos y encuestas </vt:lpstr>
      <vt:lpstr>Resultados </vt:lpstr>
      <vt:lpstr>Resultados </vt:lpstr>
      <vt:lpstr>Resultados </vt:lpstr>
      <vt:lpstr>conclusiones</vt:lpstr>
      <vt:lpstr>discusión</vt:lpstr>
      <vt:lpstr>discusión</vt:lpstr>
      <vt:lpstr>Porcentaje de población de 65 años y más en hogares geriátricos por grupo de edad y sexo. Argentina. 2010</vt:lpstr>
      <vt:lpstr>Porcentaje de población de 65 años y más con una limitación permanente cognitiva por grupo de edad y sexo. Argentina. 2010</vt:lpstr>
      <vt:lpstr>discusión</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SERVICIOS FORMALES PARA LA DEPENDENCIA Y ARREGLOS RESIDENCIALES DE LA POBLACIÓN MAYOR </dc:title>
  <dc:creator>nredondo</dc:creator>
  <cp:lastModifiedBy>nredondo</cp:lastModifiedBy>
  <cp:revision>19</cp:revision>
  <dcterms:created xsi:type="dcterms:W3CDTF">2018-10-17T18:05:24Z</dcterms:created>
  <dcterms:modified xsi:type="dcterms:W3CDTF">2018-11-05T17:22:36Z</dcterms:modified>
</cp:coreProperties>
</file>